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71" r:id="rId3"/>
    <p:sldId id="272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3" r:id="rId16"/>
  </p:sldIdLst>
  <p:sldSz cx="9144000" cy="5143500" type="screen16x9"/>
  <p:notesSz cx="6797675" cy="99298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126" autoAdjust="0"/>
  </p:normalViewPr>
  <p:slideViewPr>
    <p:cSldViewPr snapToGrid="0">
      <p:cViewPr varScale="1">
        <p:scale>
          <a:sx n="120" d="100"/>
          <a:sy n="120" d="100"/>
        </p:scale>
        <p:origin x="1344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801019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11945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656751337d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656751337d_0_46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449826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656751337d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656751337d_0_53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65800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656751337d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656751337d_0_67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12571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656751337d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656751337d_0_75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41688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656751337d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656751337d_0_60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42197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0693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9875" cy="3724275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uk-UA" dirty="0">
                <a:solidFill>
                  <a:schemeClr val="dk1"/>
                </a:solidFill>
              </a:rPr>
              <a:t>Були проведені:</a:t>
            </a:r>
          </a:p>
          <a:p>
            <a:pPr marL="457200" lvl="0" indent="-334327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uk-UA" dirty="0">
                <a:solidFill>
                  <a:schemeClr val="dk1"/>
                </a:solidFill>
              </a:rPr>
              <a:t>2 консультаційні сесії у форматі офлайн в липні 2025 року</a:t>
            </a:r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uk-UA" dirty="0">
                <a:solidFill>
                  <a:schemeClr val="dk1"/>
                </a:solidFill>
              </a:rPr>
              <a:t>серія районних інтерв’ю та опитування жителів та жительок Хмельницького у період 01-14 серпня 2025 року</a:t>
            </a:r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uk-UA" dirty="0">
                <a:solidFill>
                  <a:schemeClr val="dk1"/>
                </a:solidFill>
              </a:rPr>
              <a:t>серія інтерв’ю та опитування жителів та жительок старостатів громади у період 13-25 серпня 2025 року</a:t>
            </a:r>
          </a:p>
          <a:p>
            <a:pPr marL="0" lvl="0" indent="0" algn="just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uk-UA" dirty="0">
                <a:solidFill>
                  <a:schemeClr val="dk1"/>
                </a:solidFill>
              </a:rPr>
              <a:t>Загалом були залучені 572 особи (що складає 0,20%</a:t>
            </a:r>
            <a:r>
              <a:rPr lang="uk-UA" baseline="30000" dirty="0">
                <a:solidFill>
                  <a:schemeClr val="dk1"/>
                </a:solidFill>
              </a:rPr>
              <a:t>1</a:t>
            </a:r>
            <a:r>
              <a:rPr lang="uk-UA" dirty="0">
                <a:solidFill>
                  <a:schemeClr val="dk1"/>
                </a:solidFill>
              </a:rPr>
              <a:t> від загальної чисельності жителів(ок) громади).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15617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6358563-003B-A410-F664-ED9AB9277E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>
            <a:extLst>
              <a:ext uri="{FF2B5EF4-FFF2-40B4-BE49-F238E27FC236}">
                <a16:creationId xmlns:a16="http://schemas.microsoft.com/office/drawing/2014/main" xmlns="" id="{302253D0-D40B-3258-4F8D-25AC48F25F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9875" cy="3724275"/>
          </a:xfrm>
        </p:spPr>
      </p:sp>
      <p:sp>
        <p:nvSpPr>
          <p:cNvPr id="3" name="Місце для нотаток 2">
            <a:extLst>
              <a:ext uri="{FF2B5EF4-FFF2-40B4-BE49-F238E27FC236}">
                <a16:creationId xmlns:a16="http://schemas.microsoft.com/office/drawing/2014/main" xmlns="" id="{C7E8500A-537C-39CE-B1C3-121C024765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uk-UA" dirty="0">
                <a:solidFill>
                  <a:schemeClr val="dk1"/>
                </a:solidFill>
              </a:rPr>
              <a:t>Були проведені:</a:t>
            </a:r>
          </a:p>
          <a:p>
            <a:pPr marL="457200" lvl="0" indent="-334327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uk-UA" dirty="0">
                <a:solidFill>
                  <a:schemeClr val="dk1"/>
                </a:solidFill>
              </a:rPr>
              <a:t>2 консультаційні сесії у форматі офлайн в липні 2025 року</a:t>
            </a:r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uk-UA" dirty="0">
                <a:solidFill>
                  <a:schemeClr val="dk1"/>
                </a:solidFill>
              </a:rPr>
              <a:t>серія районних інтерв’ю та опитування жителів та жительок Хмельницького у період 01-14 серпня 2025 року</a:t>
            </a:r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uk-UA" dirty="0">
                <a:solidFill>
                  <a:schemeClr val="dk1"/>
                </a:solidFill>
              </a:rPr>
              <a:t>серія інтерв’ю та опитування жителів та жительок старостатів громади у період 13-25 серпня 2025 року</a:t>
            </a:r>
          </a:p>
          <a:p>
            <a:pPr marL="0" lvl="0" indent="0" algn="just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uk-UA" dirty="0">
                <a:solidFill>
                  <a:schemeClr val="dk1"/>
                </a:solidFill>
              </a:rPr>
              <a:t>Загалом були залучені 572 особи (що складає 0,20%</a:t>
            </a:r>
            <a:r>
              <a:rPr lang="uk-UA" baseline="30000" dirty="0">
                <a:solidFill>
                  <a:schemeClr val="dk1"/>
                </a:solidFill>
              </a:rPr>
              <a:t>1</a:t>
            </a:r>
            <a:r>
              <a:rPr lang="uk-UA" dirty="0">
                <a:solidFill>
                  <a:schemeClr val="dk1"/>
                </a:solidFill>
              </a:rPr>
              <a:t> від загальної чисельності жителів(ок) громади).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71190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656751337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656751337d_0_0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9239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56751337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56751337d_0_5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552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56751337d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56751337d_0_15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562307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656751337d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656751337d_0_22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63835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656751337d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656751337d_0_30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49678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656751337d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656751337d_0_39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0022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8ABFC11-1A84-E131-706F-ABDBCDCD03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51519" y="0"/>
            <a:ext cx="1535527" cy="6862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hyperlink" Target="https://decentralization.ua/newgromada/4795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ecentralization.ua/newgromada/4795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1191836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100" dirty="0" smtClean="0"/>
              <a:t>Результати проведення </a:t>
            </a:r>
            <a:br>
              <a:rPr lang="uk" sz="2100" dirty="0" smtClean="0"/>
            </a:br>
            <a:r>
              <a:rPr lang="uk" sz="2100" dirty="0" smtClean="0"/>
              <a:t>стратегічної сесії та опитувань мешканців громади </a:t>
            </a:r>
            <a:br>
              <a:rPr lang="uk" sz="2100" dirty="0" smtClean="0"/>
            </a:br>
            <a:r>
              <a:rPr lang="uk" sz="2100" dirty="0" smtClean="0"/>
              <a:t>при розробці </a:t>
            </a:r>
            <a:r>
              <a:rPr lang="uk" sz="2100" dirty="0"/>
              <a:t>С</a:t>
            </a:r>
            <a:r>
              <a:rPr lang="uk" sz="2100" dirty="0" smtClean="0"/>
              <a:t>тратегії </a:t>
            </a:r>
            <a:r>
              <a:rPr lang="uk" sz="2100" dirty="0"/>
              <a:t>розвитку Хмельницької </a:t>
            </a:r>
            <a:r>
              <a:rPr lang="uk" sz="2100" dirty="0" smtClean="0"/>
              <a:t>міської територіальної </a:t>
            </a:r>
            <a:r>
              <a:rPr lang="uk" sz="2100" dirty="0"/>
              <a:t>громади </a:t>
            </a:r>
            <a:r>
              <a:rPr lang="uk-UA" sz="2100" dirty="0" smtClean="0"/>
              <a:t>д</a:t>
            </a:r>
            <a:r>
              <a:rPr lang="uk" sz="2100" dirty="0" smtClean="0"/>
              <a:t>о 2035 року</a:t>
            </a:r>
            <a:endParaRPr sz="2100" dirty="0"/>
          </a:p>
        </p:txBody>
      </p:sp>
      <p:pic>
        <p:nvPicPr>
          <p:cNvPr id="56" name="Google Shape;56;p13" title="01 Лого ФРГС синій на прозорому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5632" y="-100514"/>
            <a:ext cx="1436676" cy="1017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 title="DIY4Change_v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7922" y="54436"/>
            <a:ext cx="1707325" cy="70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>
            <a:spLocks noGrp="1"/>
          </p:cNvSpPr>
          <p:nvPr>
            <p:ph type="title"/>
          </p:nvPr>
        </p:nvSpPr>
        <p:spPr>
          <a:xfrm>
            <a:off x="311701" y="514336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b="1" dirty="0"/>
              <a:t>Оцінка реалістичних пропозицій за категоріями</a:t>
            </a:r>
            <a:endParaRPr b="1" dirty="0"/>
          </a:p>
        </p:txBody>
      </p:sp>
      <p:pic>
        <p:nvPicPr>
          <p:cNvPr id="119" name="Google Shape;11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3350" y="1152475"/>
            <a:ext cx="6423151" cy="391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0" title="01 Лого ФРГС синій на прозорому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84183" y="77976"/>
            <a:ext cx="648118" cy="45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0" title="DIY4Change_v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138025"/>
            <a:ext cx="817777" cy="3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D372D23-2B4B-413C-EE05-C594AD41AD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3360" y="82769"/>
            <a:ext cx="1027992" cy="45939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>
            <a:spLocks noGrp="1"/>
          </p:cNvSpPr>
          <p:nvPr>
            <p:ph type="title"/>
          </p:nvPr>
        </p:nvSpPr>
        <p:spPr>
          <a:xfrm>
            <a:off x="311701" y="514187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2320" b="1" dirty="0"/>
              <a:t>Розподіл реалізації реалістичних пропозицій по рокам</a:t>
            </a:r>
            <a:endParaRPr sz="2320" b="1" dirty="0"/>
          </a:p>
        </p:txBody>
      </p:sp>
      <p:pic>
        <p:nvPicPr>
          <p:cNvPr id="128" name="Google Shape;12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5700" y="1092275"/>
            <a:ext cx="6375825" cy="390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1" title="01 Лого ФРГС синій на прозорому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84183" y="77976"/>
            <a:ext cx="648118" cy="45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1" title="DIY4Change_v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138025"/>
            <a:ext cx="817777" cy="3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D372D23-2B4B-413C-EE05-C594AD41AD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3360" y="82769"/>
            <a:ext cx="1027992" cy="45939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2"/>
          <p:cNvSpPr txBox="1">
            <a:spLocks noGrp="1"/>
          </p:cNvSpPr>
          <p:nvPr>
            <p:ph type="title"/>
          </p:nvPr>
        </p:nvSpPr>
        <p:spPr>
          <a:xfrm>
            <a:off x="311701" y="52988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1820" b="1" dirty="0"/>
              <a:t>Розподіл реалізації пропозицій за визначеними категоріями по рокам</a:t>
            </a:r>
            <a:endParaRPr sz="1820" b="1" dirty="0"/>
          </a:p>
        </p:txBody>
      </p:sp>
      <p:pic>
        <p:nvPicPr>
          <p:cNvPr id="137" name="Google Shape;137;p22"/>
          <p:cNvPicPr preferRelativeResize="0"/>
          <p:nvPr/>
        </p:nvPicPr>
        <p:blipFill rotWithShape="1">
          <a:blip r:embed="rId3">
            <a:alphaModFix/>
          </a:blip>
          <a:srcRect t="3781"/>
          <a:stretch/>
        </p:blipFill>
        <p:spPr>
          <a:xfrm>
            <a:off x="1817200" y="1152475"/>
            <a:ext cx="5379625" cy="38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2" title="01 Лого ФРГС синій на прозорому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84183" y="77976"/>
            <a:ext cx="648118" cy="45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2" title="DIY4Change_v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138025"/>
            <a:ext cx="817777" cy="3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D372D23-2B4B-413C-EE05-C594AD41AD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3360" y="82769"/>
            <a:ext cx="1027992" cy="45939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b="1"/>
              <a:t>Розподіл реалізації пропозицій по рокам</a:t>
            </a:r>
            <a:endParaRPr b="1"/>
          </a:p>
        </p:txBody>
      </p:sp>
      <p:pic>
        <p:nvPicPr>
          <p:cNvPr id="146" name="Google Shape;146;p23"/>
          <p:cNvPicPr preferRelativeResize="0"/>
          <p:nvPr/>
        </p:nvPicPr>
        <p:blipFill rotWithShape="1">
          <a:blip r:embed="rId3">
            <a:alphaModFix/>
          </a:blip>
          <a:srcRect t="2581"/>
          <a:stretch/>
        </p:blipFill>
        <p:spPr>
          <a:xfrm>
            <a:off x="912086" y="1079850"/>
            <a:ext cx="7494015" cy="394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3" title="01 Лого ФРГС синій на прозорому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84183" y="77976"/>
            <a:ext cx="648118" cy="45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3" title="DIY4Change_v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138025"/>
            <a:ext cx="817777" cy="3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D372D23-2B4B-413C-EE05-C594AD41AD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3360" y="82769"/>
            <a:ext cx="1027992" cy="45939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1820" b="1"/>
              <a:t>Розподіл реалізації пропозицій за визначеними категоріями по рокам</a:t>
            </a:r>
            <a:endParaRPr sz="1820" b="1"/>
          </a:p>
        </p:txBody>
      </p:sp>
      <p:sp>
        <p:nvSpPr>
          <p:cNvPr id="154" name="Google Shape;154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55" name="Google Shape;15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62625"/>
            <a:ext cx="8450550" cy="304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4" title="01 Лого ФРГС синій на прозорому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84183" y="77976"/>
            <a:ext cx="648118" cy="45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4" title="DIY4Change_v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138025"/>
            <a:ext cx="817777" cy="3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D372D23-2B4B-413C-EE05-C594AD41AD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9263" y="82769"/>
            <a:ext cx="1012089" cy="45228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4824" y="1899898"/>
            <a:ext cx="8520600" cy="34164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err="1" smtClean="0"/>
              <a:t>Матеріали</a:t>
            </a:r>
            <a:r>
              <a:rPr lang="ru-RU" dirty="0" smtClean="0"/>
              <a:t> </a:t>
            </a:r>
            <a:r>
              <a:rPr lang="ru-RU" dirty="0" err="1" smtClean="0"/>
              <a:t>підготовлено</a:t>
            </a:r>
            <a:r>
              <a:rPr lang="ru-RU" dirty="0" smtClean="0"/>
              <a:t> за сприяння </a:t>
            </a:r>
            <a:r>
              <a:rPr lang="ru-RU" dirty="0" err="1" smtClean="0"/>
              <a:t>експертів</a:t>
            </a:r>
            <a:r>
              <a:rPr lang="ru-RU" dirty="0" smtClean="0"/>
              <a:t> </a:t>
            </a:r>
            <a:r>
              <a:rPr lang="ru-RU" dirty="0" err="1" smtClean="0"/>
              <a:t>громадської</a:t>
            </a:r>
            <a:r>
              <a:rPr lang="ru-RU" dirty="0" smtClean="0"/>
              <a:t> </a:t>
            </a:r>
            <a:r>
              <a:rPr lang="ru-RU" dirty="0" err="1" smtClean="0"/>
              <a:t>організації</a:t>
            </a:r>
            <a:r>
              <a:rPr lang="ru-RU" dirty="0" smtClean="0"/>
              <a:t> </a:t>
            </a:r>
            <a:r>
              <a:rPr lang="ru-RU" dirty="0"/>
              <a:t>«Форум розвитку </a:t>
            </a:r>
            <a:r>
              <a:rPr lang="ru-RU" dirty="0" err="1"/>
              <a:t>громадянського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»</a:t>
            </a:r>
          </a:p>
          <a:p>
            <a:pPr marL="0" indent="0" algn="ctr">
              <a:buNone/>
            </a:pPr>
            <a:r>
              <a:rPr lang="ru-RU" dirty="0" err="1" smtClean="0"/>
              <a:t>Олексія</a:t>
            </a:r>
            <a:r>
              <a:rPr lang="ru-RU" dirty="0" smtClean="0"/>
              <a:t> Коваленка та </a:t>
            </a:r>
            <a:r>
              <a:rPr lang="ru-RU" dirty="0" err="1" smtClean="0"/>
              <a:t>Євгенії</a:t>
            </a:r>
            <a:r>
              <a:rPr lang="ru-RU" dirty="0" smtClean="0"/>
              <a:t> </a:t>
            </a:r>
            <a:r>
              <a:rPr lang="ru-RU" dirty="0" err="1" smtClean="0"/>
              <a:t>Васильєвої</a:t>
            </a:r>
            <a:endParaRPr lang="ru-RU" dirty="0"/>
          </a:p>
        </p:txBody>
      </p:sp>
      <p:pic>
        <p:nvPicPr>
          <p:cNvPr id="4" name="Google Shape;56;p13" title="01 Лого ФРГС синій на прозорому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5625" y="138025"/>
            <a:ext cx="1436676" cy="1017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7;p13" title="DIY4Change_v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1775" y="292976"/>
            <a:ext cx="1707325" cy="70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F6DD805-C8E0-D1D5-CC79-98293B279C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8613" y="347402"/>
            <a:ext cx="1571865" cy="70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328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9FDBFF6-DD88-E9FE-A92A-A7F67E139567}"/>
              </a:ext>
            </a:extLst>
          </p:cNvPr>
          <p:cNvSpPr txBox="1"/>
          <p:nvPr/>
        </p:nvSpPr>
        <p:spPr>
          <a:xfrm>
            <a:off x="1165380" y="2832215"/>
            <a:ext cx="19121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" dirty="0">
                <a:solidFill>
                  <a:schemeClr val="dk1"/>
                </a:solidFill>
              </a:rPr>
              <a:t>консультаційні сесії у форматі офлайн </a:t>
            </a:r>
            <a:endParaRPr lang="uk-U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F22D2D1-BEED-DFF9-B0E8-1D547AEA6582}"/>
              </a:ext>
            </a:extLst>
          </p:cNvPr>
          <p:cNvSpPr txBox="1"/>
          <p:nvPr/>
        </p:nvSpPr>
        <p:spPr>
          <a:xfrm>
            <a:off x="3313994" y="2832215"/>
            <a:ext cx="228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" dirty="0">
                <a:solidFill>
                  <a:schemeClr val="dk1"/>
                </a:solidFill>
              </a:rPr>
              <a:t>районні інтерв’ю та опитування</a:t>
            </a:r>
            <a:endParaRPr lang="uk-U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52D1E9A-9EBE-1524-A837-550C5A256971}"/>
              </a:ext>
            </a:extLst>
          </p:cNvPr>
          <p:cNvSpPr txBox="1"/>
          <p:nvPr/>
        </p:nvSpPr>
        <p:spPr>
          <a:xfrm>
            <a:off x="5795937" y="2832215"/>
            <a:ext cx="25292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" dirty="0">
                <a:solidFill>
                  <a:schemeClr val="dk1"/>
                </a:solidFill>
              </a:rPr>
              <a:t>інтерв’ю та опитування в старостатах </a:t>
            </a:r>
            <a:endParaRPr lang="uk-U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89C7A72-5CA4-BE00-9136-90F0A58F5A88}"/>
              </a:ext>
            </a:extLst>
          </p:cNvPr>
          <p:cNvSpPr txBox="1"/>
          <p:nvPr/>
        </p:nvSpPr>
        <p:spPr>
          <a:xfrm>
            <a:off x="1686871" y="1524165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4986797-B2AA-D53F-D5F6-17224A44BF60}"/>
              </a:ext>
            </a:extLst>
          </p:cNvPr>
          <p:cNvSpPr txBox="1"/>
          <p:nvPr/>
        </p:nvSpPr>
        <p:spPr>
          <a:xfrm>
            <a:off x="3974372" y="1524165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b="1" dirty="0">
                <a:solidFill>
                  <a:srgbClr val="0070C0"/>
                </a:solidFill>
              </a:rPr>
              <a:t>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DDC6CC0-8E78-212D-090E-8B7A2ECF806B}"/>
              </a:ext>
            </a:extLst>
          </p:cNvPr>
          <p:cNvSpPr txBox="1"/>
          <p:nvPr/>
        </p:nvSpPr>
        <p:spPr>
          <a:xfrm>
            <a:off x="6583771" y="1524165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b="1" dirty="0">
                <a:solidFill>
                  <a:srgbClr val="0070C0"/>
                </a:solidFill>
              </a:rPr>
              <a:t>6</a:t>
            </a:r>
          </a:p>
        </p:txBody>
      </p:sp>
      <p:pic>
        <p:nvPicPr>
          <p:cNvPr id="13" name="Google Shape;56;p13" title="01 Лого ФРГС синій на прозорому.png">
            <a:extLst>
              <a:ext uri="{FF2B5EF4-FFF2-40B4-BE49-F238E27FC236}">
                <a16:creationId xmlns:a16="http://schemas.microsoft.com/office/drawing/2014/main" xmlns="" id="{8CB43E27-CB10-C761-2BE8-97C060086D0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2920" y="167695"/>
            <a:ext cx="1335857" cy="895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57;p13" title="DIY4Change_v.png">
            <a:extLst>
              <a:ext uri="{FF2B5EF4-FFF2-40B4-BE49-F238E27FC236}">
                <a16:creationId xmlns:a16="http://schemas.microsoft.com/office/drawing/2014/main" xmlns="" id="{82E9D977-A25D-5ED1-1CEE-FC9162A3B0AE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7677" y="167695"/>
            <a:ext cx="1707325" cy="70712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C64ADCC-03A3-15D9-B5B4-4487A17FC39A}"/>
              </a:ext>
            </a:extLst>
          </p:cNvPr>
          <p:cNvSpPr txBox="1"/>
          <p:nvPr/>
        </p:nvSpPr>
        <p:spPr>
          <a:xfrm>
            <a:off x="1624355" y="3445147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solidFill>
                  <a:srgbClr val="0070C0"/>
                </a:solidFill>
              </a:rPr>
              <a:t>ЛИПЕНЬ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E443867-7DF1-02CC-5A35-DCBE056F724F}"/>
              </a:ext>
            </a:extLst>
          </p:cNvPr>
          <p:cNvSpPr txBox="1"/>
          <p:nvPr/>
        </p:nvSpPr>
        <p:spPr>
          <a:xfrm>
            <a:off x="5149401" y="3445146"/>
            <a:ext cx="1053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solidFill>
                  <a:srgbClr val="0070C0"/>
                </a:solidFill>
              </a:rPr>
              <a:t>СЕРПЕНЬ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96BC367A-A657-D0FD-C527-697CB24031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2710" y="167695"/>
            <a:ext cx="1571865" cy="70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793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50E3B79-7488-BF17-678A-585B91AC3C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56;p13" title="01 Лого ФРГС синій на прозорому.png">
            <a:extLst>
              <a:ext uri="{FF2B5EF4-FFF2-40B4-BE49-F238E27FC236}">
                <a16:creationId xmlns:a16="http://schemas.microsoft.com/office/drawing/2014/main" xmlns="" id="{86709B10-89DB-9996-8F24-AEE2878FDC2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5625" y="138025"/>
            <a:ext cx="1436676" cy="1017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57;p13" title="DIY4Change_v.png">
            <a:extLst>
              <a:ext uri="{FF2B5EF4-FFF2-40B4-BE49-F238E27FC236}">
                <a16:creationId xmlns:a16="http://schemas.microsoft.com/office/drawing/2014/main" xmlns="" id="{3D5AF082-C8D9-3548-3229-4608A2DFFD7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1775" y="292976"/>
            <a:ext cx="1707325" cy="7071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A5F909C-4BF8-F991-2B8A-22E6319CE51C}"/>
              </a:ext>
            </a:extLst>
          </p:cNvPr>
          <p:cNvSpPr txBox="1"/>
          <p:nvPr/>
        </p:nvSpPr>
        <p:spPr>
          <a:xfrm>
            <a:off x="2012460" y="2446639"/>
            <a:ext cx="191213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" dirty="0">
                <a:solidFill>
                  <a:schemeClr val="dk1"/>
                </a:solidFill>
              </a:rPr>
              <a:t>ОСОБИ ЗАЛУЧЕНО</a:t>
            </a:r>
            <a:endParaRPr lang="uk-UA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E255C3A-FE00-3CB5-430B-C4F2AF90A11D}"/>
              </a:ext>
            </a:extLst>
          </p:cNvPr>
          <p:cNvSpPr txBox="1"/>
          <p:nvPr/>
        </p:nvSpPr>
        <p:spPr>
          <a:xfrm>
            <a:off x="1860554" y="1021713"/>
            <a:ext cx="223811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b="1" dirty="0">
                <a:solidFill>
                  <a:srgbClr val="92D050"/>
                </a:solidFill>
              </a:rPr>
              <a:t>572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B390395-B177-6D39-C108-4EC4F91B0ED1}"/>
              </a:ext>
            </a:extLst>
          </p:cNvPr>
          <p:cNvSpPr txBox="1"/>
          <p:nvPr/>
        </p:nvSpPr>
        <p:spPr>
          <a:xfrm>
            <a:off x="4900167" y="2446639"/>
            <a:ext cx="19121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" dirty="0">
                <a:solidFill>
                  <a:schemeClr val="dk1"/>
                </a:solidFill>
              </a:rPr>
              <a:t>% від загальної к-ті жителів(ок)</a:t>
            </a:r>
            <a:endParaRPr lang="uk-UA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C3CAEAF-47DA-CE39-CB99-CCBC3974067A}"/>
              </a:ext>
            </a:extLst>
          </p:cNvPr>
          <p:cNvSpPr txBox="1"/>
          <p:nvPr/>
        </p:nvSpPr>
        <p:spPr>
          <a:xfrm>
            <a:off x="4748261" y="1021713"/>
            <a:ext cx="257955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b="1" dirty="0">
                <a:solidFill>
                  <a:srgbClr val="92D050"/>
                </a:solidFill>
              </a:rPr>
              <a:t>0.20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9B82FA5-BE96-6FE8-35A0-C1124383D2BB}"/>
              </a:ext>
            </a:extLst>
          </p:cNvPr>
          <p:cNvSpPr txBox="1"/>
          <p:nvPr/>
        </p:nvSpPr>
        <p:spPr>
          <a:xfrm>
            <a:off x="3615934" y="4338869"/>
            <a:ext cx="19121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" dirty="0">
                <a:solidFill>
                  <a:schemeClr val="dk1"/>
                </a:solidFill>
              </a:rPr>
              <a:t>ПРОПОЗИЦІЙ НАДАНО</a:t>
            </a:r>
            <a:endParaRPr lang="uk-UA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FCEFD0A-C455-4F8D-D95F-9C1F8DB02B46}"/>
              </a:ext>
            </a:extLst>
          </p:cNvPr>
          <p:cNvSpPr txBox="1"/>
          <p:nvPr/>
        </p:nvSpPr>
        <p:spPr>
          <a:xfrm>
            <a:off x="2908794" y="2913943"/>
            <a:ext cx="292259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b="1" dirty="0">
                <a:solidFill>
                  <a:srgbClr val="92D050"/>
                </a:solidFill>
              </a:rPr>
              <a:t>1194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5AA15B2-FFDB-8FD9-8E37-A8AA04881538}"/>
              </a:ext>
            </a:extLst>
          </p:cNvPr>
          <p:cNvSpPr txBox="1"/>
          <p:nvPr/>
        </p:nvSpPr>
        <p:spPr>
          <a:xfrm>
            <a:off x="159636" y="4835723"/>
            <a:ext cx="93833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" sz="900" baseline="30000" dirty="0">
                <a:solidFill>
                  <a:schemeClr val="dk1"/>
                </a:solidFill>
              </a:rPr>
              <a:t>1</a:t>
            </a:r>
            <a:r>
              <a:rPr lang="uk" sz="900" dirty="0">
                <a:solidFill>
                  <a:schemeClr val="dk1"/>
                </a:solidFill>
              </a:rPr>
              <a:t>Загальна чисельність 293223 осіб, за даними </a:t>
            </a:r>
            <a:r>
              <a:rPr lang="uk" sz="900" u="sng" dirty="0">
                <a:solidFill>
                  <a:srgbClr val="1155C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https://decentralization.ua/newgromada/4795</a:t>
            </a:r>
            <a:endParaRPr lang="uk-UA" sz="9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F6DD805-C8E0-D1D5-CC79-98293B279C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8856" y="156225"/>
            <a:ext cx="1571865" cy="70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814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814121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1920" b="1" dirty="0"/>
              <a:t>МЕТОДИКА, ОРГАНІЗАЦІЯ, ПРОВЕДЕННЯ ТА АУДИТОРІЯ ЗАХОДІВ</a:t>
            </a:r>
            <a:endParaRPr sz="1920" b="1" dirty="0"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1342271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dirty="0">
                <a:solidFill>
                  <a:schemeClr val="dk1"/>
                </a:solidFill>
              </a:rPr>
              <a:t>До участі у заходах з надання пропозицій запрошувались жителі та жительки Хмельницької територіальної громади, представники(ці) органів місцевого самоврядування, бізнесу та неурядових організацій. 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uk" dirty="0">
                <a:solidFill>
                  <a:schemeClr val="dk1"/>
                </a:solidFill>
              </a:rPr>
              <a:t>Були проведені:</a:t>
            </a:r>
            <a:endParaRPr dirty="0">
              <a:solidFill>
                <a:schemeClr val="dk1"/>
              </a:solidFill>
            </a:endParaRPr>
          </a:p>
          <a:p>
            <a:pPr marL="457200" lvl="0" indent="-334327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uk" dirty="0">
                <a:solidFill>
                  <a:schemeClr val="dk1"/>
                </a:solidFill>
              </a:rPr>
              <a:t>2 консультаційні сесії у форматі офлайн в липні 2025 року</a:t>
            </a:r>
            <a:endParaRPr dirty="0">
              <a:solidFill>
                <a:schemeClr val="dk1"/>
              </a:solidFill>
            </a:endParaRPr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uk" dirty="0">
                <a:solidFill>
                  <a:schemeClr val="dk1"/>
                </a:solidFill>
              </a:rPr>
              <a:t>серія районних інтерв’ю та опитування жителів та жительок Хмельницького у період 01-14 серпня 2025 року</a:t>
            </a:r>
            <a:endParaRPr dirty="0">
              <a:solidFill>
                <a:schemeClr val="dk1"/>
              </a:solidFill>
            </a:endParaRPr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uk" dirty="0">
                <a:solidFill>
                  <a:schemeClr val="dk1"/>
                </a:solidFill>
              </a:rPr>
              <a:t>серія інтерв’ю та опитування жителів та жительок старостатів громади у період 13-25 серпня 2025 року</a:t>
            </a:r>
            <a:endParaRPr dirty="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uk" dirty="0">
                <a:solidFill>
                  <a:schemeClr val="dk1"/>
                </a:solidFill>
              </a:rPr>
              <a:t>Загалом були залучені 572 особи (що складає 0,20%</a:t>
            </a:r>
            <a:r>
              <a:rPr lang="uk" baseline="30000" dirty="0">
                <a:solidFill>
                  <a:schemeClr val="dk1"/>
                </a:solidFill>
              </a:rPr>
              <a:t>1</a:t>
            </a:r>
            <a:r>
              <a:rPr lang="uk" dirty="0">
                <a:solidFill>
                  <a:schemeClr val="dk1"/>
                </a:solidFill>
              </a:rPr>
              <a:t> від загальної чисельності жителів(ок) громади).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311700" y="4653925"/>
            <a:ext cx="7156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000" dirty="0">
                <a:solidFill>
                  <a:schemeClr val="dk1"/>
                </a:solidFill>
              </a:rPr>
              <a:t> </a:t>
            </a:r>
            <a:r>
              <a:rPr lang="uk" sz="1000" baseline="30000" dirty="0">
                <a:solidFill>
                  <a:schemeClr val="dk1"/>
                </a:solidFill>
              </a:rPr>
              <a:t>1</a:t>
            </a:r>
            <a:r>
              <a:rPr lang="uk" sz="1000" dirty="0">
                <a:solidFill>
                  <a:schemeClr val="dk1"/>
                </a:solidFill>
              </a:rPr>
              <a:t>Загальна чисельність 293223 осіб, за даними </a:t>
            </a:r>
            <a:r>
              <a:rPr lang="uk" sz="1000" u="sng" dirty="0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https://decentralization.ua/newgromada/4795</a:t>
            </a:r>
            <a:endParaRPr sz="1800" dirty="0">
              <a:solidFill>
                <a:schemeClr val="dk2"/>
              </a:solidFill>
            </a:endParaRPr>
          </a:p>
        </p:txBody>
      </p:sp>
      <p:pic>
        <p:nvPicPr>
          <p:cNvPr id="65" name="Google Shape;65;p14" title="01 Лого ФРГС синій на прозорому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63840" y="77975"/>
            <a:ext cx="968461" cy="724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 title="DIY4Change_v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138025"/>
            <a:ext cx="1222902" cy="553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F6DD805-C8E0-D1D5-CC79-98293B279C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8856" y="99812"/>
            <a:ext cx="1571865" cy="702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81518" y="885742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b="1" dirty="0"/>
              <a:t>Гендерний баланс та цільові групи учасників</a:t>
            </a:r>
            <a:endParaRPr b="1" dirty="0"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342" y="1490394"/>
            <a:ext cx="4260300" cy="2654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1818" y="2418961"/>
            <a:ext cx="4260300" cy="2629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 title="01 Лого ФРГС синій на прозорому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62623" y="77976"/>
            <a:ext cx="769678" cy="56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 title="DIY4Change_v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1700" y="138025"/>
            <a:ext cx="825337" cy="411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7D372D23-2B4B-413C-EE05-C594AD41AD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5931" y="82769"/>
            <a:ext cx="1045421" cy="46718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470726" y="563872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b="1" dirty="0"/>
              <a:t>Пропозиції в розрізі окремих напрямків</a:t>
            </a:r>
            <a:endParaRPr b="1" dirty="0"/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2604" y="1136572"/>
            <a:ext cx="8089696" cy="3947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 title="01 Лого ФРГС синій на прозорому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84183" y="77976"/>
            <a:ext cx="648118" cy="45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 title="DIY4Change_v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138025"/>
            <a:ext cx="817777" cy="3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D372D23-2B4B-413C-EE05-C594AD41AD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5931" y="82768"/>
            <a:ext cx="1076568" cy="48110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311701" y="550296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b="1" dirty="0"/>
              <a:t>Пропозиції в розрізі окремих напрямків</a:t>
            </a:r>
            <a:endParaRPr b="1" dirty="0"/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646" y="1384774"/>
            <a:ext cx="7990850" cy="362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 title="01 Лого ФРГС синій на прозорому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84183" y="77976"/>
            <a:ext cx="648118" cy="45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 title="DIY4Change_v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138025"/>
            <a:ext cx="817777" cy="3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D372D23-2B4B-413C-EE05-C594AD41AD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5931" y="82769"/>
            <a:ext cx="1027245" cy="45906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311701" y="51340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b="1" dirty="0"/>
              <a:t>Реалістичність оцінених пропозицій</a:t>
            </a:r>
            <a:endParaRPr b="1" dirty="0"/>
          </a:p>
        </p:txBody>
      </p:sp>
      <p:sp>
        <p:nvSpPr>
          <p:cNvPr id="100" name="Google Shape;100;p18"/>
          <p:cNvSpPr txBox="1">
            <a:spLocks noGrp="1"/>
          </p:cNvSpPr>
          <p:nvPr>
            <p:ph type="body" idx="1"/>
          </p:nvPr>
        </p:nvSpPr>
        <p:spPr>
          <a:xfrm>
            <a:off x="187475" y="2237088"/>
            <a:ext cx="3592800" cy="161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 b="1" dirty="0">
                <a:solidFill>
                  <a:schemeClr val="dk1"/>
                </a:solidFill>
              </a:rPr>
              <a:t>907 (76%) - реалістичні</a:t>
            </a:r>
            <a:endParaRPr sz="20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200" dirty="0">
                <a:solidFill>
                  <a:schemeClr val="dk1"/>
                </a:solidFill>
              </a:rPr>
              <a:t>248 (20,8%) - реалізуються за певних умов</a:t>
            </a: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uk" sz="1200" dirty="0">
                <a:solidFill>
                  <a:schemeClr val="dk1"/>
                </a:solidFill>
              </a:rPr>
              <a:t>38 (3,2%) - не реалістичні</a:t>
            </a:r>
            <a:endParaRPr sz="1200" dirty="0">
              <a:solidFill>
                <a:schemeClr val="dk1"/>
              </a:solidFill>
            </a:endParaRPr>
          </a:p>
        </p:txBody>
      </p:sp>
      <p:pic>
        <p:nvPicPr>
          <p:cNvPr id="101" name="Google Shape;101;p18"/>
          <p:cNvPicPr preferRelativeResize="0"/>
          <p:nvPr/>
        </p:nvPicPr>
        <p:blipFill rotWithShape="1">
          <a:blip r:embed="rId3">
            <a:alphaModFix/>
          </a:blip>
          <a:srcRect l="14891" r="17233"/>
          <a:stretch/>
        </p:blipFill>
        <p:spPr>
          <a:xfrm>
            <a:off x="3912443" y="1108342"/>
            <a:ext cx="4399758" cy="405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8" title="01 Лого ФРГС синій на прозорому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84183" y="77976"/>
            <a:ext cx="648118" cy="45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8" title="DIY4Change_v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138025"/>
            <a:ext cx="817777" cy="3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D372D23-2B4B-413C-EE05-C594AD41AD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5931" y="82769"/>
            <a:ext cx="1015935" cy="45400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>
            <a:spLocks noGrp="1"/>
          </p:cNvSpPr>
          <p:nvPr>
            <p:ph type="title"/>
          </p:nvPr>
        </p:nvSpPr>
        <p:spPr>
          <a:xfrm>
            <a:off x="311701" y="536776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b="1" dirty="0"/>
              <a:t>Оцінка пропозицій на реалістичність за категоріями</a:t>
            </a:r>
            <a:endParaRPr b="1" dirty="0"/>
          </a:p>
        </p:txBody>
      </p:sp>
      <p:pic>
        <p:nvPicPr>
          <p:cNvPr id="110" name="Google Shape;11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776" y="1149210"/>
            <a:ext cx="8606499" cy="3907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9" title="01 Лого ФРГС синій на прозорому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84183" y="77976"/>
            <a:ext cx="648118" cy="45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9" title="DIY4Change_v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138025"/>
            <a:ext cx="817777" cy="3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D372D23-2B4B-413C-EE05-C594AD41AD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7457" y="82769"/>
            <a:ext cx="1043895" cy="46650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363</Words>
  <Application>Microsoft Office PowerPoint</Application>
  <PresentationFormat>Екран (16:9)</PresentationFormat>
  <Paragraphs>50</Paragraphs>
  <Slides>15</Slides>
  <Notes>15</Notes>
  <HiddenSlides>1</HiddenSlides>
  <MMClips>0</MMClips>
  <ScaleCrop>false</ScaleCrop>
  <HeadingPairs>
    <vt:vector size="6" baseType="variant">
      <vt:variant>
        <vt:lpstr>Використані шрифти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17" baseType="lpstr">
      <vt:lpstr>Arial</vt:lpstr>
      <vt:lpstr>Simple Light</vt:lpstr>
      <vt:lpstr> Результати проведення  стратегічної сесії та опитувань мешканців громади  при розробці Стратегії розвитку Хмельницької міської територіальної громади до 2035 року</vt:lpstr>
      <vt:lpstr>Презентація PowerPoint</vt:lpstr>
      <vt:lpstr>Презентація PowerPoint</vt:lpstr>
      <vt:lpstr>МЕТОДИКА, ОРГАНІЗАЦІЯ, ПРОВЕДЕННЯ ТА АУДИТОРІЯ ЗАХОДІВ</vt:lpstr>
      <vt:lpstr>Гендерний баланс та цільові групи учасників</vt:lpstr>
      <vt:lpstr>Пропозиції в розрізі окремих напрямків</vt:lpstr>
      <vt:lpstr>Пропозиції в розрізі окремих напрямків</vt:lpstr>
      <vt:lpstr>Реалістичність оцінених пропозицій</vt:lpstr>
      <vt:lpstr>Оцінка пропозицій на реалістичність за категоріями</vt:lpstr>
      <vt:lpstr>Оцінка реалістичних пропозицій за категоріями</vt:lpstr>
      <vt:lpstr>Розподіл реалізації реалістичних пропозицій по рокам</vt:lpstr>
      <vt:lpstr>Розподіл реалізації пропозицій за визначеними категоріями по рокам</vt:lpstr>
      <vt:lpstr>Розподіл реалізації пропозицій по рокам</vt:lpstr>
      <vt:lpstr>Розподіл реалізації пропозицій за визначеними категоріями по рокам</vt:lpstr>
      <vt:lpstr>Презентація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ЗВЕДЕНИЙ ЗВІТ  за результатами напрацювань пропозицій для розробки стратегії розвитку Хмельницької територіальної громади  на 2026-2035 роки</dc:title>
  <dc:creator>Казмірчук Оксана Вікторівна</dc:creator>
  <cp:lastModifiedBy>Казмірчук Оксана Вікторівна</cp:lastModifiedBy>
  <cp:revision>9</cp:revision>
  <cp:lastPrinted>2025-09-17T05:36:09Z</cp:lastPrinted>
  <dcterms:modified xsi:type="dcterms:W3CDTF">2025-09-17T06:06:26Z</dcterms:modified>
</cp:coreProperties>
</file>